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65" r:id="rId5"/>
    <p:sldId id="258" r:id="rId6"/>
    <p:sldId id="259" r:id="rId7"/>
    <p:sldId id="260" r:id="rId8"/>
    <p:sldId id="261" r:id="rId9"/>
    <p:sldId id="264" r:id="rId10"/>
    <p:sldId id="266" r:id="rId11"/>
    <p:sldId id="267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Mike R Jay @Leadu.com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46071"/>
            <a:ext cx="7772400" cy="1081996"/>
          </a:xfrm>
        </p:spPr>
        <p:txBody>
          <a:bodyPr>
            <a:normAutofit fontScale="90000"/>
          </a:bodyPr>
          <a:lstStyle/>
          <a:p>
            <a:r>
              <a:rPr lang="en-PH" sz="7200" b="1" i="1" dirty="0"/>
              <a:t>Leading AI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331" y="3599396"/>
            <a:ext cx="7708290" cy="203940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Purpose-Centric Generative Leadership</a:t>
            </a:r>
            <a:endParaRPr lang="en-US" sz="2400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sz="2400" dirty="0">
                <a:solidFill>
                  <a:schemeClr val="tx1"/>
                </a:solidFill>
              </a:rPr>
              <a:t>Approaching AI-</a:t>
            </a:r>
            <a:r>
              <a:rPr lang="en-US" sz="2400" err="1">
                <a:solidFill>
                  <a:schemeClr val="tx1"/>
                </a:solidFill>
              </a:rPr>
              <a:t>eXperience</a:t>
            </a:r>
            <a:r>
              <a:rPr lang="en-US" sz="2400" dirty="0">
                <a:solidFill>
                  <a:schemeClr val="tx1"/>
                </a:solidFill>
              </a:rPr>
              <a:t> as Inquiry in a </a:t>
            </a:r>
            <a:endParaRPr lang="en-US" sz="2400" dirty="0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2400" i="1" dirty="0">
                <a:solidFill>
                  <a:schemeClr val="tx1"/>
                </a:solidFill>
              </a:rPr>
              <a:t>Moment In Spacetime</a:t>
            </a:r>
            <a:r>
              <a:rPr lang="en-US" sz="2400" dirty="0">
                <a:solidFill>
                  <a:schemeClr val="tx1"/>
                </a:solidFill>
              </a:rPr>
              <a:t> (MIST)</a:t>
            </a:r>
            <a:endParaRPr lang="en-US" sz="240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i="1" dirty="0">
                <a:solidFill>
                  <a:srgbClr val="0070C0"/>
                </a:solidFill>
              </a:rPr>
              <a:t>Generatively led through a DISS-X</a:t>
            </a:r>
            <a:endParaRPr lang="en-US" sz="2400" i="1" dirty="0">
              <a:solidFill>
                <a:srgbClr val="0070C0"/>
              </a:solidFill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42068-AAC0-11F1-A25E-59F1A2229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822" y="479094"/>
            <a:ext cx="4958355" cy="12300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A9D53-848A-E23B-7C8E-3B2C654EE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DC398-D5C3-F90E-7BB2-3E1446DA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BE31A-DDBE-81F9-3653-5AFE76464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13" y="597647"/>
            <a:ext cx="8852373" cy="523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2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39E813-BFA8-B914-957B-AB9CBD293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29E379-15F2-777E-351C-E0FCD3B3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28C3A-7088-6E01-5319-9F474F475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28" y="786191"/>
            <a:ext cx="8334544" cy="46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1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>
                <a:solidFill>
                  <a:schemeClr val="accent1"/>
                </a:solidFill>
              </a:rPr>
              <a:t>Learn More?</a:t>
            </a:r>
            <a:endParaRPr lang="en-PH" dirty="0">
              <a:solidFill>
                <a:schemeClr val="accent1"/>
              </a:solidFill>
              <a:ea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40934"/>
            <a:ext cx="8229600" cy="3185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spcBef>
                <a:spcPts val="1400"/>
              </a:spcBef>
              <a:buNone/>
            </a:pPr>
            <a:r>
              <a:rPr lang="en-US" i="1" dirty="0">
                <a:solidFill>
                  <a:schemeClr val="accent1"/>
                </a:solidFill>
              </a:rPr>
              <a:t>A Leadership University Initiative</a:t>
            </a:r>
            <a:endParaRPr lang="en-US" i="1" dirty="0">
              <a:solidFill>
                <a:schemeClr val="accent1"/>
              </a:solidFill>
              <a:ea typeface="Calibri"/>
              <a:cs typeface="Calibri"/>
            </a:endParaRPr>
          </a:p>
          <a:p>
            <a:pPr marL="0" indent="0" algn="ctr">
              <a:spcBef>
                <a:spcPts val="1400"/>
              </a:spcBef>
              <a:buNone/>
            </a:pPr>
            <a:r>
              <a:rPr dirty="0"/>
              <a:t>Download full guide + video walkthrough </a:t>
            </a:r>
            <a:r>
              <a:rPr lang="en-US" dirty="0"/>
              <a:t>@leadu.ai/leading-ai and get access to the DISS-X Mini-book 2025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5" name="Picture 4" descr="A logo with text on it">
            <a:extLst>
              <a:ext uri="{FF2B5EF4-FFF2-40B4-BE49-F238E27FC236}">
                <a16:creationId xmlns:a16="http://schemas.microsoft.com/office/drawing/2014/main" id="{E7C01A6D-B07B-2830-7224-ED63EC104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822" y="1490526"/>
            <a:ext cx="4958355" cy="123008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24A64-6C8B-F127-BC32-814AB680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1477A-E1CB-E44F-0CA0-8847F5B4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805EB7-3F82-7F4D-3B81-96E883361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63" y="1431601"/>
            <a:ext cx="8003707" cy="4445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1F9CD66-F6B6-DD5C-E2C8-1F5BD8C1E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092" y="191105"/>
            <a:ext cx="7772400" cy="968456"/>
          </a:xfrm>
        </p:spPr>
        <p:txBody>
          <a:bodyPr/>
          <a:lstStyle/>
          <a:p>
            <a:r>
              <a:rPr lang="en-US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2610587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t>Problem</a:t>
            </a:r>
            <a:r>
              <a:rPr lang="en-US" dirty="0"/>
              <a:t>...?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580"/>
            <a:ext cx="8229600" cy="43137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PH" sz="2000" i="1" dirty="0"/>
              <a:t>Most people treat AI like a tool.</a:t>
            </a:r>
            <a:endParaRPr lang="en-PH" sz="2000" i="1" dirty="0">
              <a:ea typeface="Calibri"/>
              <a:cs typeface="Calibri"/>
            </a:endParaRPr>
          </a:p>
          <a:p>
            <a:r>
              <a:rPr lang="en-PH" sz="2000" dirty="0"/>
              <a:t>Few</a:t>
            </a:r>
            <a:r>
              <a:rPr lang="en-US" sz="2000" dirty="0"/>
              <a:t> see AI as collective IQ; </a:t>
            </a:r>
            <a:r>
              <a:rPr lang="en-PH" sz="2000" dirty="0"/>
              <a:t>learn to lead it GENERATIVELY like a teammate.</a:t>
            </a:r>
            <a:endParaRPr lang="en-PH" sz="2000" dirty="0">
              <a:ea typeface="Calibri"/>
              <a:cs typeface="Calibri"/>
            </a:endParaRPr>
          </a:p>
          <a:p>
            <a:r>
              <a:rPr lang="en-PH" sz="2000" dirty="0"/>
              <a:t>Result? Missed potential. Shallow outputs. Frustrating, Sub-OPTIMULL interactions.</a:t>
            </a:r>
            <a:r>
              <a:rPr lang="en-US" sz="2000" dirty="0"/>
              <a:t> Hallucination? Answer mode… not inquiry- guided.</a:t>
            </a:r>
            <a:endParaRPr lang="en-PH" sz="2000" dirty="0">
              <a:ea typeface="Calibri"/>
              <a:cs typeface="Calibri"/>
            </a:endParaRPr>
          </a:p>
          <a:p>
            <a:r>
              <a:rPr lang="en-PH" sz="2000" i="1" dirty="0">
                <a:solidFill>
                  <a:srgbClr val="0070C0"/>
                </a:solidFill>
              </a:rPr>
              <a:t>AND It's not actionable advice!</a:t>
            </a:r>
            <a:r>
              <a:rPr lang="en-US" sz="2000" i="1" dirty="0">
                <a:solidFill>
                  <a:srgbClr val="0070C0"/>
                </a:solidFill>
              </a:rPr>
              <a:t> BECAUSE…?</a:t>
            </a:r>
            <a:endParaRPr lang="en-PH" sz="2000" i="1" dirty="0">
              <a:solidFill>
                <a:srgbClr val="0070C0"/>
              </a:solidFill>
              <a:ea typeface="Calibri"/>
              <a:cs typeface="Calibri"/>
            </a:endParaRPr>
          </a:p>
          <a:p>
            <a:r>
              <a:rPr lang="en-PH" sz="2000" dirty="0">
                <a:ea typeface="Calibri"/>
                <a:cs typeface="Calibri"/>
              </a:rPr>
              <a:t>More Specifically... as AI becomes smarter than us we want to not only "lead the intelligence"...</a:t>
            </a:r>
            <a:r>
              <a:rPr lang="en-US" sz="2000" dirty="0">
                <a:ea typeface="Calibri"/>
                <a:cs typeface="Calibri"/>
              </a:rPr>
              <a:t> We are democratizing intelligence!</a:t>
            </a:r>
            <a:endParaRPr lang="en-PH" sz="2000" dirty="0">
              <a:ea typeface="Calibri"/>
              <a:cs typeface="Calibri"/>
            </a:endParaRPr>
          </a:p>
          <a:p>
            <a:r>
              <a:rPr lang="en-PH" sz="2000" dirty="0">
                <a:ea typeface="Calibri"/>
                <a:cs typeface="Calibri"/>
              </a:rPr>
              <a:t>We need to realize that how we have lived is not how we are going to live... especially those of modest means! </a:t>
            </a:r>
          </a:p>
          <a:p>
            <a:r>
              <a:rPr lang="en-PH" sz="2000" dirty="0">
                <a:ea typeface="Calibri"/>
                <a:cs typeface="Calibri"/>
              </a:rPr>
              <a:t>(The amount of credit we can sustain at lower income levels will shift... in most cases "dramatically"-- </a:t>
            </a:r>
            <a:r>
              <a:rPr lang="en-PH" sz="2000" i="1" dirty="0">
                <a:solidFill>
                  <a:srgbClr val="0070C0"/>
                </a:solidFill>
                <a:ea typeface="Calibri"/>
                <a:cs typeface="Calibri"/>
              </a:rPr>
              <a:t>do we have products in the pipeline that recognize this alternate reality?</a:t>
            </a:r>
            <a:endParaRPr lang="en-PH" sz="2000" dirty="0">
              <a:ea typeface="Calibri"/>
              <a:cs typeface="Calibri"/>
            </a:endParaRPr>
          </a:p>
          <a:p>
            <a:endParaRPr lang="en-PH" dirty="0"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0AC28-D972-FF50-DD6A-80AD641D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0E2B3-8C24-C66D-C00A-A629C12B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© Mike R Jay @Leadu.com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674AFF-9B09-0C51-9B99-9971169FF909}"/>
              </a:ext>
            </a:extLst>
          </p:cNvPr>
          <p:cNvSpPr txBox="1"/>
          <p:nvPr/>
        </p:nvSpPr>
        <p:spPr>
          <a:xfrm>
            <a:off x="646253" y="173620"/>
            <a:ext cx="7218743" cy="36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FB58F5-BAC7-1B38-2375-B3722ADA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4CDF4-605B-374F-9FCF-E0E43E09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181859-3C32-E3FC-E5BE-5A39519A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</p:spTree>
    <p:extLst>
      <p:ext uri="{BB962C8B-B14F-4D97-AF65-F5344CB8AC3E}">
        <p14:creationId xmlns:p14="http://schemas.microsoft.com/office/powerpoint/2010/main" val="160770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chemeClr val="accent1"/>
                </a:solidFill>
              </a:rPr>
              <a:t>PURPOSE CENTRIC </a:t>
            </a:r>
            <a:r>
              <a:rPr lang="en-US" i="1" dirty="0"/>
              <a:t>SHIFT...</a:t>
            </a:r>
            <a:endParaRPr lang="en-US" i="1" dirty="0">
              <a:ea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t>From</a:t>
            </a:r>
            <a:r>
              <a:rPr lang="en-US" dirty="0"/>
              <a:t>: </a:t>
            </a:r>
            <a:r>
              <a:rPr lang="en-US" sz="2400" dirty="0">
                <a:solidFill>
                  <a:srgbClr val="0070C0"/>
                </a:solidFill>
              </a:rPr>
              <a:t>Transaction to Transition &amp; Transformation Modes</a:t>
            </a:r>
            <a:endParaRPr lang="en-US" sz="2400" dirty="0">
              <a:solidFill>
                <a:srgbClr val="0070C0"/>
              </a:solidFill>
              <a:ea typeface="Calibri"/>
              <a:cs typeface="Calibri"/>
            </a:endParaRPr>
          </a:p>
          <a:p>
            <a:r>
              <a:t>Old</a:t>
            </a:r>
            <a:r>
              <a:rPr lang="en-US" dirty="0"/>
              <a:t>/AI Inquiry mode</a:t>
            </a:r>
            <a:r>
              <a:t>: </a:t>
            </a:r>
            <a:r>
              <a:rPr lang="en-PH" sz="2400" dirty="0"/>
              <a:t>Prompt → Output as a Transaction...</a:t>
            </a:r>
            <a:endParaRPr lang="en-PH" sz="2400" dirty="0">
              <a:ea typeface="Calibri"/>
              <a:cs typeface="Calibri"/>
            </a:endParaRPr>
          </a:p>
          <a:p>
            <a:r>
              <a:rPr lang="en-PH" dirty="0">
                <a:solidFill>
                  <a:srgbClr val="0070C0"/>
                </a:solidFill>
              </a:rPr>
              <a:t>DISS-X:</a:t>
            </a:r>
            <a:r>
              <a:rPr lang="en-PH" dirty="0"/>
              <a:t> </a:t>
            </a:r>
            <a:r>
              <a:rPr lang="en-PH" sz="2400" b="1" dirty="0"/>
              <a:t>Intention-&gt;Attention-&gt;</a:t>
            </a:r>
            <a:r>
              <a:rPr lang="en-PH" sz="2400" b="1" dirty="0">
                <a:solidFill>
                  <a:schemeClr val="accent1"/>
                </a:solidFill>
              </a:rPr>
              <a:t>Purpose-Centric MIST</a:t>
            </a:r>
            <a:r>
              <a:rPr lang="en-PH" sz="2400" b="1" dirty="0">
                <a:solidFill>
                  <a:srgbClr val="000000"/>
                </a:solidFill>
              </a:rPr>
              <a:t> </a:t>
            </a:r>
            <a:r>
              <a:rPr lang="en-PH" sz="2400" b="1" dirty="0">
                <a:solidFill>
                  <a:srgbClr val="0070C0"/>
                </a:solidFill>
              </a:rPr>
              <a:t>Inquiry-&gt;</a:t>
            </a:r>
            <a:r>
              <a:rPr lang="en-PH" sz="2400" b="1" dirty="0"/>
              <a:t>Relationship</a:t>
            </a:r>
            <a:r>
              <a:rPr lang="en-PH" sz="2400" b="1" dirty="0">
                <a:solidFill>
                  <a:srgbClr val="0070C0"/>
                </a:solidFill>
              </a:rPr>
              <a:t>-&gt; Emergence-&gt;</a:t>
            </a:r>
            <a:r>
              <a:rPr lang="en-PH" sz="2400" b="1" dirty="0"/>
              <a:t>Alignment</a:t>
            </a:r>
            <a:r>
              <a:rPr lang="en-PH" sz="2400" b="1" dirty="0">
                <a:solidFill>
                  <a:srgbClr val="0070C0"/>
                </a:solidFill>
              </a:rPr>
              <a:t>, Generative </a:t>
            </a:r>
            <a:r>
              <a:rPr lang="en-PH" sz="2400" b="1" dirty="0"/>
              <a:t>Helping</a:t>
            </a:r>
            <a:endParaRPr lang="en-PH" sz="2400" b="1" dirty="0">
              <a:ea typeface="Calibri"/>
              <a:cs typeface="Calibri"/>
            </a:endParaRPr>
          </a:p>
          <a:p>
            <a:r>
              <a:rPr lang="en-US"/>
              <a:t>———</a:t>
            </a:r>
            <a:r>
              <a:rPr lang="en-US" i="1" dirty="0">
                <a:solidFill>
                  <a:schemeClr val="accent2"/>
                </a:solidFill>
              </a:rPr>
              <a:t> accompanied by OPPOR+UNITY's puck?</a:t>
            </a:r>
          </a:p>
          <a:p>
            <a:r>
              <a:rPr lang="en-US" sz="2800" dirty="0"/>
              <a:t>PCGenerative Leadership = Relating pCc+CCR+PD, etc…</a:t>
            </a:r>
            <a:endParaRPr lang="en-US" sz="2800" dirty="0">
              <a:ea typeface="Calibri"/>
              <a:cs typeface="Calibri"/>
            </a:endParaRPr>
          </a:p>
          <a:p>
            <a:r>
              <a:t>DISS-X = </a:t>
            </a:r>
            <a:r>
              <a:rPr lang="en-US"/>
              <a:t>“A”</a:t>
            </a:r>
            <a:r>
              <a:t> How</a:t>
            </a:r>
            <a:r>
              <a:rPr lang="en-US" dirty="0"/>
              <a:t> to </a:t>
            </a:r>
            <a:r>
              <a:rPr lang="en-US" i="1" dirty="0">
                <a:solidFill>
                  <a:srgbClr val="0070C0"/>
                </a:solidFill>
              </a:rPr>
              <a:t>lead</a:t>
            </a:r>
            <a:r>
              <a:rPr lang="en-US" dirty="0"/>
              <a:t> </a:t>
            </a:r>
            <a:r>
              <a:rPr lang="en-US" i="1" u="sng" dirty="0"/>
              <a:t>Intelligence more capable than you; </a:t>
            </a:r>
            <a:r>
              <a:rPr lang="en-US" dirty="0"/>
              <a:t>to </a:t>
            </a:r>
            <a:r>
              <a:rPr lang="en-US" i="1" dirty="0" err="1">
                <a:solidFill>
                  <a:schemeClr val="accent1"/>
                </a:solidFill>
              </a:rPr>
              <a:t>Generativity</a:t>
            </a:r>
            <a:r>
              <a:rPr lang="en-US" dirty="0"/>
              <a:t>?</a:t>
            </a:r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21BFE-B657-554E-D37B-0CB4492DF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D2A15-8BF8-6BCA-53B2-01DD41A03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3372"/>
            <a:ext cx="8229600" cy="1143000"/>
          </a:xfrm>
        </p:spPr>
        <p:txBody>
          <a:bodyPr>
            <a:normAutofit fontScale="90000"/>
          </a:bodyPr>
          <a:lstStyle/>
          <a:p>
            <a:r>
              <a:t>DISS-X: Seven Inquiry-Based Skills</a:t>
            </a:r>
            <a:br>
              <a:rPr lang="en-US" dirty="0">
                <a:ea typeface="Calibri"/>
                <a:cs typeface="Calibri"/>
              </a:rPr>
            </a:br>
            <a:r>
              <a:rPr lang="en-US" i="1" dirty="0">
                <a:solidFill>
                  <a:srgbClr val="0070C0"/>
                </a:solidFill>
              </a:rPr>
              <a:t>Used in a MIST: Moment In </a:t>
            </a:r>
            <a:r>
              <a:rPr lang="en-US" i="1" dirty="0" err="1">
                <a:solidFill>
                  <a:srgbClr val="0070C0"/>
                </a:solidFill>
              </a:rPr>
              <a:t>SpaceTime</a:t>
            </a:r>
            <a:endParaRPr lang="en-US" i="1" dirty="0" err="1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541290"/>
              </p:ext>
            </p:extLst>
          </p:nvPr>
        </p:nvGraphicFramePr>
        <p:xfrm>
          <a:off x="462987" y="2720050"/>
          <a:ext cx="8229600" cy="2926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531">
                <a:tc>
                  <a:txBody>
                    <a:bodyPr/>
                    <a:lstStyle/>
                    <a:p>
                      <a:r>
                        <a:t>DISS-X Skill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/>
                        <a:t>Function in AI-Xperience</a:t>
                      </a:r>
                      <a:endParaRPr lang="en-PH" dirty="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t>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Recognize </a:t>
                      </a:r>
                      <a:r>
                        <a:rPr lang="en-US" sz="1600"/>
                        <a:t>(openings before context exists or becomes the game)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t>PROBE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Unpack: </a:t>
                      </a:r>
                      <a:r>
                        <a:rPr lang="en-US" sz="1600"/>
                        <a:t>(clarify, reflect without driving outcomes or RightACTION)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t>PROMPT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/>
                        <a:t>Invite THE NEXT RIGHT THING </a:t>
                      </a:r>
                      <a:r>
                        <a:rPr lang="en-PH" sz="1600"/>
                        <a:t>(ready, willing, able and fit)</a:t>
                      </a:r>
                      <a:endParaRPr lang="en-P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t>PERMIT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/>
                        <a:t>Hold spacetime </a:t>
                      </a:r>
                      <a:r>
                        <a:rPr lang="en-PH" sz="1600"/>
                        <a:t>(allow emergence of narrative; respect story)</a:t>
                      </a:r>
                      <a:endParaRPr lang="en-P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t>PERTURB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Disturb assumptions </a:t>
                      </a:r>
                      <a:r>
                        <a:rPr lang="en-US" sz="1600"/>
                        <a:t>(yours and theirs to generate perspective(s))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t>PAUSE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Breathe </a:t>
                      </a:r>
                      <a:r>
                        <a:rPr lang="en-US" sz="1600"/>
                        <a:t>(and notice patterns, coherence and alignment)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t>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Regulate </a:t>
                      </a:r>
                      <a:r>
                        <a:rPr lang="en-US" sz="1600"/>
                        <a:t>(feedback speed related to purpose: pCc, CCR &amp; PD)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31C78-BC60-8E92-A427-0E77A20B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42DF2-14A1-815E-F6E6-7A4C90ED5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Why It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t>Action without inquiry </a:t>
            </a:r>
            <a:r>
              <a:rPr lang="en-US" dirty="0"/>
              <a:t>forgoes OPPOR+UNITY</a:t>
            </a:r>
            <a:endParaRPr/>
          </a:p>
          <a:p>
            <a:r>
              <a:rPr lang="en-PH" dirty="0">
                <a:solidFill>
                  <a:srgbClr val="0070C0"/>
                </a:solidFill>
              </a:rPr>
              <a:t>AI sans inquiry = lost growth &amp; development</a:t>
            </a:r>
            <a:endParaRPr lang="en-PH">
              <a:solidFill>
                <a:srgbClr val="0070C0"/>
              </a:solidFill>
              <a:ea typeface="Calibri"/>
              <a:cs typeface="Calibri"/>
            </a:endParaRPr>
          </a:p>
          <a:p>
            <a:r>
              <a:rPr lang="en-PH" dirty="0">
                <a:solidFill>
                  <a:srgbClr val="C00000"/>
                </a:solidFill>
              </a:rPr>
              <a:t>Leadership with inquiry = generativity</a:t>
            </a:r>
            <a:endParaRPr lang="en-PH" dirty="0">
              <a:solidFill>
                <a:srgbClr val="C00000"/>
              </a:solidFill>
              <a:ea typeface="Calibri"/>
              <a:cs typeface="Calibri"/>
            </a:endParaRPr>
          </a:p>
          <a:p>
            <a:endParaRPr lang="en-PH" sz="1600" dirty="0">
              <a:ea typeface="Calibri"/>
              <a:cs typeface="Calibri"/>
            </a:endParaRPr>
          </a:p>
          <a:p>
            <a:pPr marL="0" indent="0" algn="ctr">
              <a:spcBef>
                <a:spcPts val="1400"/>
              </a:spcBef>
              <a:buNone/>
            </a:pPr>
            <a:r>
              <a:rPr lang="en-PH" i="1" dirty="0">
                <a:solidFill>
                  <a:schemeClr val="accent3"/>
                </a:solidFill>
              </a:rPr>
              <a:t>“You can’t change a living system. You can only perturb it and let it shift on its own.” - Varela</a:t>
            </a:r>
            <a:endParaRPr lang="en-PH" i="1" dirty="0">
              <a:solidFill>
                <a:schemeClr val="accent3"/>
              </a:solidFill>
              <a:ea typeface="Calibri"/>
              <a:cs typeface="Calibri"/>
            </a:endParaRPr>
          </a:p>
          <a:p>
            <a:pPr>
              <a:spcBef>
                <a:spcPts val="1400"/>
              </a:spcBef>
            </a:pPr>
            <a:r>
              <a:rPr lang="en-PH" sz="2800" i="1" dirty="0">
                <a:solidFill>
                  <a:srgbClr val="C00000"/>
                </a:solidFill>
                <a:ea typeface="Calibri"/>
                <a:cs typeface="Calibri"/>
              </a:rPr>
              <a:t>Whether it shifts or not is an emergent challenge!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180B2-33FF-8671-382D-BA3CD1E0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3888C-D263-791F-8ADC-14ECF5E5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Leading AI Means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dirty="0"/>
              <a:t>Tuning into your AI's capability</a:t>
            </a:r>
            <a:r>
              <a:rPr lang="en-US" dirty="0"/>
              <a:t> (</a:t>
            </a:r>
            <a:r>
              <a:rPr lang="en-US" dirty="0" err="1"/>
              <a:t>pCc</a:t>
            </a:r>
            <a:r>
              <a:rPr lang="en-US" dirty="0"/>
              <a:t>)</a:t>
            </a:r>
            <a:endParaRPr lang="en-US" dirty="0">
              <a:ea typeface="Calibri"/>
              <a:cs typeface="Calibri"/>
            </a:endParaRPr>
          </a:p>
          <a:p>
            <a:r>
              <a:rPr dirty="0"/>
              <a:t>Matching inquiry to the </a:t>
            </a:r>
            <a:r>
              <a:rPr lang="en-US" dirty="0"/>
              <a:t>MIST</a:t>
            </a:r>
            <a:endParaRPr dirty="0"/>
          </a:p>
          <a:p>
            <a:r>
              <a:rPr dirty="0"/>
              <a:t>Letting purpose, not pressure, lead</a:t>
            </a:r>
            <a:endParaRPr lang="en-US" dirty="0"/>
          </a:p>
          <a:p>
            <a:r>
              <a:rPr lang="en-US" sz="2800" i="1" dirty="0">
                <a:solidFill>
                  <a:schemeClr val="accent1"/>
                </a:solidFill>
              </a:rPr>
              <a:t>Leading AI: develops both rather than do for you?</a:t>
            </a:r>
            <a:endParaRPr lang="en-US" sz="2800" i="1" dirty="0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MEET PEOPLE WHERE THEY ARE!</a:t>
            </a:r>
            <a:endParaRPr lang="en-US" b="1" dirty="0">
              <a:solidFill>
                <a:schemeClr val="accent2"/>
              </a:solidFill>
              <a:ea typeface="Calibri"/>
              <a:cs typeface="Calibri"/>
            </a:endParaRPr>
          </a:p>
          <a:p>
            <a:r>
              <a:rPr lang="en-US" dirty="0"/>
              <a:t>Then… (the first system to do this wins?)</a:t>
            </a:r>
          </a:p>
          <a:p>
            <a:r>
              <a:rPr lang="en-US" dirty="0"/>
              <a:t>Design/Choose cues, scaffolding, support, and lift which matches PD, pCc, CCR, IMULL &amp; MITEAM… taught through intelligence....</a:t>
            </a:r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7510CD-C975-5ABD-B837-F074CE9C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33D0B-771F-4B66-E099-93E4AB76F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Mike R Jay @Leadu.com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9217-0B64-7AEA-7BDE-399457704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n-US" sz="3600" dirty="0">
                <a:solidFill>
                  <a:schemeClr val="accent1"/>
                </a:solidFill>
              </a:rPr>
              <a:t>Leaving You With Shapiro’s Adoption</a:t>
            </a:r>
            <a:endParaRPr lang="en-US" sz="3600">
              <a:solidFill>
                <a:schemeClr val="accent1"/>
              </a:solidFill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C3BEF-EE00-D24C-0394-C973D949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19856"/>
            <a:ext cx="7772400" cy="3858920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8F633E-4334-8B87-55B0-A39B207FF7A4}"/>
              </a:ext>
            </a:extLst>
          </p:cNvPr>
          <p:cNvSpPr txBox="1"/>
          <p:nvPr/>
        </p:nvSpPr>
        <p:spPr>
          <a:xfrm>
            <a:off x="1919467" y="5517266"/>
            <a:ext cx="56330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  <a:ea typeface="Calibri"/>
                <a:cs typeface="Calibri"/>
              </a:rPr>
              <a:t>If you wait... options disappear... possibilities don't exist?</a:t>
            </a:r>
            <a:endParaRPr lang="en-US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34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Leading AI</vt:lpstr>
      <vt:lpstr>CONTEXT</vt:lpstr>
      <vt:lpstr>A Problem...?</vt:lpstr>
      <vt:lpstr>PowerPoint Presentation</vt:lpstr>
      <vt:lpstr>A PURPOSE CENTRIC SHIFT...</vt:lpstr>
      <vt:lpstr>DISS-X: Seven Inquiry-Based Skills Used in a MIST: Moment In SpaceTime</vt:lpstr>
      <vt:lpstr>Why It Matters</vt:lpstr>
      <vt:lpstr>Leading AI Means</vt:lpstr>
      <vt:lpstr> Leaving You With Shapiro’s Adoption</vt:lpstr>
      <vt:lpstr>PowerPoint Presentation</vt:lpstr>
      <vt:lpstr>PowerPoint Presentation</vt:lpstr>
      <vt:lpstr>Learn More?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AI</dc:title>
  <dc:subject/>
  <dc:creator/>
  <cp:keywords/>
  <dc:description>generated using python-pptx</dc:description>
  <cp:lastModifiedBy>Mike Jay</cp:lastModifiedBy>
  <cp:revision>6</cp:revision>
  <dcterms:created xsi:type="dcterms:W3CDTF">2013-01-27T09:14:16Z</dcterms:created>
  <dcterms:modified xsi:type="dcterms:W3CDTF">2025-05-15T06:00:56Z</dcterms:modified>
  <cp:category/>
</cp:coreProperties>
</file>